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6" r:id="rId3"/>
    <p:sldId id="280" r:id="rId4"/>
    <p:sldId id="267" r:id="rId5"/>
    <p:sldId id="262" r:id="rId6"/>
    <p:sldId id="268" r:id="rId7"/>
    <p:sldId id="286" r:id="rId8"/>
    <p:sldId id="279" r:id="rId9"/>
    <p:sldId id="281" r:id="rId10"/>
    <p:sldId id="282" r:id="rId11"/>
    <p:sldId id="285" r:id="rId12"/>
    <p:sldId id="273" r:id="rId13"/>
    <p:sldId id="274" r:id="rId14"/>
    <p:sldId id="275" r:id="rId15"/>
    <p:sldId id="276" r:id="rId16"/>
    <p:sldId id="277" r:id="rId17"/>
    <p:sldId id="28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F292"/>
    <a:srgbClr val="A66528"/>
    <a:srgbClr val="E1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3F2C9-5D4D-49FA-B932-A690E71DDA15}" v="15" dt="2024-09-18T10:18:11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1"/>
    <p:restoredTop sz="94630"/>
  </p:normalViewPr>
  <p:slideViewPr>
    <p:cSldViewPr snapToGrid="0">
      <p:cViewPr varScale="1">
        <p:scale>
          <a:sx n="81" d="100"/>
          <a:sy n="81" d="100"/>
        </p:scale>
        <p:origin x="122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49" d="100"/>
          <a:sy n="149" d="100"/>
        </p:scale>
        <p:origin x="51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5032D07-BF0E-887C-3E95-F458E9DDC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A87A8B-842D-9885-A12D-7545137B2A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801A-AEED-A34A-B438-0C6BCE82DCAD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C9294A-0F33-C9BA-146C-7AAA4926B4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D6B272-B021-B64B-DE48-7BE4DB2506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AD67F-9B0A-D847-BD52-76B2A4E562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74484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CA206-55C3-A249-9583-C91269627B99}" type="datetimeFigureOut">
              <a:rPr lang="nl-NL" smtClean="0"/>
              <a:t>23-10-2024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33076-0CA7-F149-89DC-6C035EE343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79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33076-0CA7-F149-89DC-6C035EE343C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92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Z - 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opname, wit, ontwerp&#10;&#10;Automatisch gegenereerde beschrijving">
            <a:extLst>
              <a:ext uri="{FF2B5EF4-FFF2-40B4-BE49-F238E27FC236}">
                <a16:creationId xmlns:a16="http://schemas.microsoft.com/office/drawing/2014/main" id="{EC97F082-9A19-7020-2562-5DA89FC78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8" y="1673"/>
            <a:ext cx="12194978" cy="685632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58203200-347C-BCC3-67DB-241AF71331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7873" y="3988165"/>
            <a:ext cx="4848294" cy="6051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BA5E7E2-6DB9-A1CB-72AC-0F3E61F97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7873" y="2810627"/>
            <a:ext cx="4838974" cy="87986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6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 </a:t>
            </a:r>
            <a:br>
              <a:rPr lang="nl-NL" dirty="0"/>
            </a:br>
            <a:r>
              <a:rPr lang="nl-NL" dirty="0"/>
              <a:t>en een titel in te voeren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74B948-120F-29A1-06C8-3157B460F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7873" y="6134320"/>
            <a:ext cx="2743200" cy="18096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latin typeface="Montserrat Light" pitchFamily="2" charset="77"/>
              </a:defRPr>
            </a:lvl1pPr>
          </a:lstStyle>
          <a:p>
            <a:fld id="{4237C5F2-E660-114A-A56E-1C1EF9262B98}" type="datetimeFigureOut">
              <a:rPr lang="nl-NL" smtClean="0"/>
              <a:pPr/>
              <a:t>23-10-2024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637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Z - Artikel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C97F082-9A19-7020-2562-5DA89FC78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977" y="0"/>
            <a:ext cx="12194977" cy="685632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58203200-347C-BCC3-67DB-241AF71331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079" y="1606472"/>
            <a:ext cx="4848294" cy="5546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 over twee regels als het mogelijk is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8343755-AF24-C0D9-5771-2320F2222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400" y="764111"/>
            <a:ext cx="4848294" cy="661055"/>
          </a:xfrm>
        </p:spPr>
        <p:txBody>
          <a:bodyPr lIns="0" tIns="0" rIns="0" bIns="0">
            <a:normAutofit/>
          </a:bodyPr>
          <a:lstStyle>
            <a:lvl1pPr>
              <a:lnSpc>
                <a:spcPts val="2600"/>
              </a:lnSpc>
              <a:spcBef>
                <a:spcPts val="0"/>
              </a:spcBef>
              <a:defRPr sz="2400" b="1" i="0"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nl-NL" dirty="0"/>
              <a:t>Klik om stijl te bewerken </a:t>
            </a:r>
            <a:br>
              <a:rPr lang="nl-NL" dirty="0"/>
            </a:br>
            <a:r>
              <a:rPr lang="nl-NL" dirty="0"/>
              <a:t>en een titel in te voeren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6A5FC4F-8354-64C0-323D-0E60BC16B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079" y="2545679"/>
            <a:ext cx="4848294" cy="2334663"/>
          </a:xfrm>
        </p:spPr>
        <p:txBody>
          <a:bodyPr lIns="0" tIns="0" rIns="0" bIns="0">
            <a:normAutofit/>
          </a:bodyPr>
          <a:lstStyle>
            <a:lvl1pPr>
              <a:lnSpc>
                <a:spcPts val="1300"/>
              </a:lnSpc>
              <a:spcBef>
                <a:spcPts val="0"/>
              </a:spcBef>
              <a:defRPr sz="1050" b="0" i="0">
                <a:latin typeface="Montserrat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831488C4-7013-A330-4699-D08CC33FB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9629" y="2545678"/>
            <a:ext cx="4848294" cy="2334663"/>
          </a:xfrm>
        </p:spPr>
        <p:txBody>
          <a:bodyPr lIns="0" tIns="0" rIns="0" bIns="0">
            <a:normAutofit/>
          </a:bodyPr>
          <a:lstStyle>
            <a:lvl1pPr>
              <a:lnSpc>
                <a:spcPts val="1300"/>
              </a:lnSpc>
              <a:spcBef>
                <a:spcPts val="0"/>
              </a:spcBef>
              <a:defRPr sz="1050" b="0" i="0">
                <a:latin typeface="Montserrat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074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Z - volle achtergrond met tekst - witte vlak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BC7D8CF-E07E-0F9C-9A94-0A22F2A9F58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13900" y="0"/>
            <a:ext cx="12205900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nl-NL" dirty="0"/>
              <a:t>Hier Afbeelding plaatsen</a:t>
            </a:r>
          </a:p>
        </p:txBody>
      </p:sp>
      <p:sp>
        <p:nvSpPr>
          <p:cNvPr id="5" name="Tijdelijke aanduiding voor tekst 47">
            <a:extLst>
              <a:ext uri="{FF2B5EF4-FFF2-40B4-BE49-F238E27FC236}">
                <a16:creationId xmlns:a16="http://schemas.microsoft.com/office/drawing/2014/main" id="{107F0811-5FC7-2ECB-2449-B7A1BD0E48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2pPr marL="457200" indent="0">
              <a:buNone/>
              <a:defRPr/>
            </a:lvl2pPr>
          </a:lstStyle>
          <a:p>
            <a:pPr lvl="1"/>
            <a:r>
              <a:rPr lang="nl-NL" dirty="0"/>
              <a:t> 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2710F167-E943-E694-39AF-5892BB68A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050" y="1636808"/>
            <a:ext cx="4848294" cy="31051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effectLst>
                  <a:glow rad="65259">
                    <a:schemeClr val="tx1">
                      <a:alpha val="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F118D2AC-A25C-74CF-E6D2-378E899D5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9050" y="2215204"/>
            <a:ext cx="4838974" cy="227173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3000"/>
              </a:lnSpc>
              <a:defRPr sz="3200" b="1" i="0">
                <a:solidFill>
                  <a:schemeClr val="bg1"/>
                </a:solidFill>
                <a:effectLst>
                  <a:glow rad="65259">
                    <a:schemeClr val="tx1">
                      <a:alpha val="5000"/>
                    </a:schemeClr>
                  </a:glow>
                </a:effectLst>
                <a:latin typeface="Montserrat ExtraBold" pitchFamily="2" charset="77"/>
              </a:defRPr>
            </a:lvl1pPr>
          </a:lstStyle>
          <a:p>
            <a:r>
              <a:rPr lang="nl-NL" dirty="0"/>
              <a:t>Klik om stijl te bewerken </a:t>
            </a:r>
            <a:br>
              <a:rPr lang="nl-NL" dirty="0"/>
            </a:br>
            <a:r>
              <a:rPr lang="nl-NL" dirty="0"/>
              <a:t>en een titel in te voeren</a:t>
            </a:r>
          </a:p>
        </p:txBody>
      </p:sp>
    </p:spTree>
    <p:extLst>
      <p:ext uri="{BB962C8B-B14F-4D97-AF65-F5344CB8AC3E}">
        <p14:creationId xmlns:p14="http://schemas.microsoft.com/office/powerpoint/2010/main" val="349990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Z - volle achtergrond met tekst - witte lijn on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BC7D8CF-E07E-0F9C-9A94-0A22F2A9F58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13900" y="0"/>
            <a:ext cx="12205900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nl-NL" dirty="0"/>
              <a:t>Hier Afbeelding plaatsen</a:t>
            </a:r>
          </a:p>
        </p:txBody>
      </p:sp>
      <p:sp>
        <p:nvSpPr>
          <p:cNvPr id="5" name="Tijdelijke aanduiding voor tekst 47">
            <a:extLst>
              <a:ext uri="{FF2B5EF4-FFF2-40B4-BE49-F238E27FC236}">
                <a16:creationId xmlns:a16="http://schemas.microsoft.com/office/drawing/2014/main" id="{107F0811-5FC7-2ECB-2449-B7A1BD0E48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2pPr marL="457200" indent="0">
              <a:buNone/>
              <a:defRPr/>
            </a:lvl2pPr>
          </a:lstStyle>
          <a:p>
            <a:pPr lvl="1"/>
            <a:r>
              <a:rPr lang="nl-NL" dirty="0"/>
              <a:t> 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2B045AB2-CB11-B002-E23B-3FDBA0401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9050" y="2215204"/>
            <a:ext cx="4838974" cy="227173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3000"/>
              </a:lnSpc>
              <a:defRPr sz="3200" b="1" i="0">
                <a:solidFill>
                  <a:schemeClr val="bg1"/>
                </a:solidFill>
                <a:effectLst>
                  <a:glow rad="65259">
                    <a:schemeClr val="tx1">
                      <a:alpha val="5000"/>
                    </a:schemeClr>
                  </a:glow>
                </a:effectLst>
                <a:latin typeface="Montserrat ExtraBold" pitchFamily="2" charset="77"/>
              </a:defRPr>
            </a:lvl1pPr>
          </a:lstStyle>
          <a:p>
            <a:r>
              <a:rPr lang="nl-NL" dirty="0"/>
              <a:t>Klik om stijl te bewerken </a:t>
            </a:r>
            <a:br>
              <a:rPr lang="nl-NL" dirty="0"/>
            </a:br>
            <a:r>
              <a:rPr lang="nl-NL" dirty="0"/>
              <a:t>en een titel in te voeren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555A9699-633C-D3A9-33A6-CEA9DCB31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050" y="1636808"/>
            <a:ext cx="4848294" cy="31051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effectLst>
                  <a:glow rad="65259">
                    <a:schemeClr val="tx1">
                      <a:alpha val="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984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Z - beeld links / tekst rechts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B8B00B0-7EDB-B270-E3F9-70ABCE3F1CA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13900" y="0"/>
            <a:ext cx="6109900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nl-NL" dirty="0"/>
              <a:t>Hier Afbeelding plaatsen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6CB6034D-BA40-91F6-78DF-533490DF4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2pPr marL="457200" indent="0">
              <a:buNone/>
              <a:defRPr/>
            </a:lvl2pPr>
          </a:lstStyle>
          <a:p>
            <a:pPr lvl="1"/>
            <a:r>
              <a:rPr lang="nl-NL" dirty="0"/>
              <a:t> 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D48242A5-A0DE-92D5-293D-5163A8F699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3870" y="2545679"/>
            <a:ext cx="4848294" cy="3759428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spcBef>
                <a:spcPts val="0"/>
              </a:spcBef>
              <a:defRPr sz="1050" b="0" i="0"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Klikken om de tekststijl van het model te bewerken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14F22EB7-F1F0-E171-D14B-597546ECF3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3191" y="1550067"/>
            <a:ext cx="4848294" cy="5546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 over twee regels als het mogelijk is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549B224-035F-07B1-C1F0-3E5E5AB9AD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3191" y="764111"/>
            <a:ext cx="4848294" cy="661055"/>
          </a:xfrm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400" b="1" i="0"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nl-NL" dirty="0"/>
              <a:t>Klik om stijl te bewerken </a:t>
            </a:r>
            <a:br>
              <a:rPr lang="nl-NL" dirty="0"/>
            </a:br>
            <a:r>
              <a:rPr lang="nl-NL" dirty="0"/>
              <a:t>en een titel in te voeren</a:t>
            </a:r>
          </a:p>
        </p:txBody>
      </p:sp>
    </p:spTree>
    <p:extLst>
      <p:ext uri="{BB962C8B-B14F-4D97-AF65-F5344CB8AC3E}">
        <p14:creationId xmlns:p14="http://schemas.microsoft.com/office/powerpoint/2010/main" val="3906330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Z - beeld links / tekst rechts - z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AC040A-0498-96AD-1D97-3C18391F52C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13900" y="0"/>
            <a:ext cx="6109900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nl-NL" dirty="0"/>
              <a:t>Hier Afbeelding plaatsen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6CB6034D-BA40-91F6-78DF-533490DF4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2pPr marL="457200" indent="0">
              <a:buNone/>
              <a:defRPr/>
            </a:lvl2pPr>
          </a:lstStyle>
          <a:p>
            <a:pPr lvl="1"/>
            <a:r>
              <a:rPr lang="nl-NL" dirty="0"/>
              <a:t> 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9CD84FEA-0D4D-488D-FFD0-17DD196142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3870" y="2545679"/>
            <a:ext cx="4848294" cy="3759428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spcBef>
                <a:spcPts val="0"/>
              </a:spcBef>
              <a:defRPr sz="105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Klikken om de tekststijl van het model te bewerken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24D922F-DDD7-2F7E-77B7-731FAE179A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3191" y="1550067"/>
            <a:ext cx="4848294" cy="5546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 over twee regels als het mogelijk is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285715DC-139D-2BA9-4645-13645EE912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3191" y="764111"/>
            <a:ext cx="4848294" cy="661055"/>
          </a:xfrm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4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nl-NL" dirty="0"/>
              <a:t>Klik om stijl te bewerken </a:t>
            </a:r>
            <a:br>
              <a:rPr lang="nl-NL" dirty="0"/>
            </a:br>
            <a:r>
              <a:rPr lang="nl-NL" dirty="0"/>
              <a:t>en een titel in te voeren</a:t>
            </a:r>
          </a:p>
        </p:txBody>
      </p:sp>
    </p:spTree>
    <p:extLst>
      <p:ext uri="{BB962C8B-B14F-4D97-AF65-F5344CB8AC3E}">
        <p14:creationId xmlns:p14="http://schemas.microsoft.com/office/powerpoint/2010/main" val="55623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Z - beeld links / tekst rechts -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205DCF9-AC2F-A2D9-2442-B948758C7C4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13900" y="0"/>
            <a:ext cx="6109900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nl-NL" dirty="0"/>
              <a:t>Hier Afbeelding plaatsen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6CB6034D-BA40-91F6-78DF-533490DF4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2pPr marL="457200" indent="0">
              <a:buNone/>
              <a:defRPr/>
            </a:lvl2pPr>
          </a:lstStyle>
          <a:p>
            <a:pPr lvl="1"/>
            <a:r>
              <a:rPr lang="nl-NL" dirty="0"/>
              <a:t> 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F51B4527-C6A7-B237-0CE9-9A0C6FDDF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3870" y="2545679"/>
            <a:ext cx="4848294" cy="3759428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spcBef>
                <a:spcPts val="0"/>
              </a:spcBef>
              <a:defRPr sz="105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Klikken om de tekststijl van het model te bewerken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4C3F9737-3039-475B-AA0F-737A490C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3191" y="1550067"/>
            <a:ext cx="4848294" cy="5546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 over twee regels als het mogelijk is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08B0833C-5E26-72B8-DC19-EC6E46C7E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3191" y="764111"/>
            <a:ext cx="4848294" cy="661055"/>
          </a:xfrm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4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nl-NL" dirty="0"/>
              <a:t>Klik om stijl te bewerken </a:t>
            </a:r>
            <a:br>
              <a:rPr lang="nl-NL" dirty="0"/>
            </a:br>
            <a:r>
              <a:rPr lang="nl-NL" dirty="0"/>
              <a:t>en een titel in te voeren</a:t>
            </a:r>
          </a:p>
        </p:txBody>
      </p:sp>
    </p:spTree>
    <p:extLst>
      <p:ext uri="{BB962C8B-B14F-4D97-AF65-F5344CB8AC3E}">
        <p14:creationId xmlns:p14="http://schemas.microsoft.com/office/powerpoint/2010/main" val="3576509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Z - beeld links / tekst rechts -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4F100DD-2CE5-A323-D9A6-A3B2163AC18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13900" y="0"/>
            <a:ext cx="6109900" cy="6858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Hier Afbeelding plaatsen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6CB6034D-BA40-91F6-78DF-533490DF4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nl-NL" dirty="0"/>
              <a:t> 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42D78FCC-F788-0763-D46D-2F356F335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3870" y="2545679"/>
            <a:ext cx="4848294" cy="3759428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1300"/>
              </a:lnSpc>
              <a:spcBef>
                <a:spcPts val="0"/>
              </a:spcBef>
              <a:defRPr sz="105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Klikken om de tekststijl van het model te bewerken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4E149155-A304-5BAF-EEC1-1D6BF7C62D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3191" y="1550067"/>
            <a:ext cx="4848294" cy="5546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 over twee regels als het mogelijk is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5B637B1-82C6-4952-61C2-32612463CE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3191" y="764111"/>
            <a:ext cx="4848294" cy="661055"/>
          </a:xfrm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4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nl-NL" dirty="0"/>
              <a:t>Klik om stijl te bewerken </a:t>
            </a:r>
            <a:br>
              <a:rPr lang="nl-NL" dirty="0"/>
            </a:br>
            <a:r>
              <a:rPr lang="nl-NL" dirty="0"/>
              <a:t>en een titel in te voeren</a:t>
            </a:r>
          </a:p>
        </p:txBody>
      </p:sp>
    </p:spTree>
    <p:extLst>
      <p:ext uri="{BB962C8B-B14F-4D97-AF65-F5344CB8AC3E}">
        <p14:creationId xmlns:p14="http://schemas.microsoft.com/office/powerpoint/2010/main" val="2105826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39E2594-78BB-10E2-7110-F1D4C294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Thema Loon op Zand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BA7F1E-A73B-8715-F25B-DC957E2BD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559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61" r:id="rId4"/>
    <p:sldLayoutId id="2147483659" r:id="rId5"/>
    <p:sldLayoutId id="2147483660" r:id="rId6"/>
    <p:sldLayoutId id="2147483650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878765-597E-4BA3-A272-6E8D31740617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75F2512-951F-4D20-A777-B4415045B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0" t="6517" r="2821" b="16412"/>
          <a:stretch/>
        </p:blipFill>
        <p:spPr>
          <a:xfrm>
            <a:off x="-17756" y="1044"/>
            <a:ext cx="6109900" cy="6865833"/>
          </a:xfrm>
          <a:prstGeom prst="rect">
            <a:avLst/>
          </a:prstGeom>
        </p:spPr>
      </p:pic>
      <p:sp>
        <p:nvSpPr>
          <p:cNvPr id="9" name="Titel 15">
            <a:extLst>
              <a:ext uri="{FF2B5EF4-FFF2-40B4-BE49-F238E27FC236}">
                <a16:creationId xmlns:a16="http://schemas.microsoft.com/office/drawing/2014/main" id="{AD4391F6-AE47-4E19-81BA-544F5A17776B}"/>
              </a:ext>
            </a:extLst>
          </p:cNvPr>
          <p:cNvSpPr txBox="1">
            <a:spLocks/>
          </p:cNvSpPr>
          <p:nvPr/>
        </p:nvSpPr>
        <p:spPr>
          <a:xfrm>
            <a:off x="7057748" y="1396604"/>
            <a:ext cx="4039340" cy="12400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3400" dirty="0">
                <a:solidFill>
                  <a:schemeClr val="bg1"/>
                </a:solidFill>
              </a:rPr>
              <a:t>Informatieavond</a:t>
            </a:r>
            <a:br>
              <a:rPr lang="nl-NL" sz="3400" dirty="0">
                <a:solidFill>
                  <a:schemeClr val="bg1"/>
                </a:solidFill>
              </a:rPr>
            </a:br>
            <a:br>
              <a:rPr lang="nl-NL" sz="3400" dirty="0">
                <a:solidFill>
                  <a:schemeClr val="bg1"/>
                </a:solidFill>
              </a:rPr>
            </a:br>
            <a:r>
              <a:rPr lang="nl-NL" sz="3400" dirty="0">
                <a:solidFill>
                  <a:schemeClr val="bg1"/>
                </a:solidFill>
              </a:rPr>
              <a:t>Isoleren loont!</a:t>
            </a:r>
            <a:br>
              <a:rPr lang="nl-NL" sz="3400" dirty="0"/>
            </a:br>
            <a:endParaRPr lang="nl-NL" sz="3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05CBF42-545D-4488-8AED-182BEBDBB0A0}"/>
              </a:ext>
            </a:extLst>
          </p:cNvPr>
          <p:cNvSpPr txBox="1"/>
          <p:nvPr/>
        </p:nvSpPr>
        <p:spPr>
          <a:xfrm>
            <a:off x="6986731" y="3295383"/>
            <a:ext cx="4208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Isolatieactie voor woningeigenaren Pannenhoef  </a:t>
            </a:r>
          </a:p>
        </p:txBody>
      </p:sp>
    </p:spTree>
    <p:extLst>
      <p:ext uri="{BB962C8B-B14F-4D97-AF65-F5344CB8AC3E}">
        <p14:creationId xmlns:p14="http://schemas.microsoft.com/office/powerpoint/2010/main" val="19856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 descr="Afbeelding met persoon, overdekt, kleding, muur&#10;&#10;Automatisch gegenereerde beschrijving">
            <a:extLst>
              <a:ext uri="{FF2B5EF4-FFF2-40B4-BE49-F238E27FC236}">
                <a16:creationId xmlns:a16="http://schemas.microsoft.com/office/drawing/2014/main" id="{FE7F616F-8179-1198-8D25-7ECBE3A32D22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4EE638-F0FA-4AD2-880B-B88BD12F8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5985E35-4FC9-44E8-AD67-97E2BA1B9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1494" y="1363635"/>
            <a:ext cx="5062887" cy="49217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chemeClr val="tx1"/>
                </a:solidFill>
              </a:rPr>
              <a:t>Investeringssubsidie Duurzame Energie (ISDE):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Bij 1 maatregel: 10-15% subsidie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Bij 2 of meer maatregelen: 20-30% subsidie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Loopt via het Rijk</a:t>
            </a: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chemeClr val="tx1"/>
                </a:solidFill>
              </a:rPr>
              <a:t>Nationaal Isolatieprogramma (NIP)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Minimaal € 1.000 per woning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Voorwaarden: 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nl-NL" sz="1600" dirty="0">
                <a:solidFill>
                  <a:schemeClr val="tx1"/>
                </a:solidFill>
              </a:rPr>
              <a:t>Energielabel D, E, F of G of twee 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tx1"/>
                </a:solidFill>
              </a:rPr>
              <a:t>     niet geïsoleerde bouwdelen 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tx1"/>
                </a:solidFill>
                <a:sym typeface="Symbol" panose="05050102010706020507" pitchFamily="18" charset="2"/>
              </a:rPr>
              <a:t>  </a:t>
            </a:r>
            <a:r>
              <a:rPr lang="nl-NL" sz="1600" dirty="0">
                <a:solidFill>
                  <a:schemeClr val="tx1"/>
                </a:solidFill>
              </a:rPr>
              <a:t>WOZ-waarde minder dan € 429.300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Loopt via de gemeente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6B0F4B1-7A64-4B1A-BF6C-B45605479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1494" y="791024"/>
            <a:ext cx="4848294" cy="461007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Subsidiemogelijkheden</a:t>
            </a:r>
          </a:p>
        </p:txBody>
      </p:sp>
    </p:spTree>
    <p:extLst>
      <p:ext uri="{BB962C8B-B14F-4D97-AF65-F5344CB8AC3E}">
        <p14:creationId xmlns:p14="http://schemas.microsoft.com/office/powerpoint/2010/main" val="247843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persoon, kleding, overdekt, computer&#10;&#10;Automatisch gegenereerde beschrijving">
            <a:extLst>
              <a:ext uri="{FF2B5EF4-FFF2-40B4-BE49-F238E27FC236}">
                <a16:creationId xmlns:a16="http://schemas.microsoft.com/office/drawing/2014/main" id="{15145E90-C097-8033-0939-E4888A03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4EE638-F0FA-4AD2-880B-B88BD12F8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5985E35-4FC9-44E8-AD67-97E2BA1B9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1494" y="1443536"/>
            <a:ext cx="5062887" cy="49395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chemeClr val="tx1"/>
                </a:solidFill>
                <a:latin typeface="Montserrat ExtraBold" panose="00000900000000000000" pitchFamily="2" charset="0"/>
              </a:rPr>
              <a:t>Lening Toekomstbestendig Wonen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nl-NL" sz="1600" dirty="0">
                <a:solidFill>
                  <a:schemeClr val="tx1"/>
                </a:solidFill>
              </a:rPr>
              <a:t> via de gemeente</a:t>
            </a:r>
          </a:p>
          <a:p>
            <a:pPr>
              <a:lnSpc>
                <a:spcPct val="150000"/>
              </a:lnSpc>
            </a:pPr>
            <a:endParaRPr lang="nl-NL" sz="1600" b="1" dirty="0">
              <a:solidFill>
                <a:schemeClr val="tx1"/>
              </a:solidFill>
              <a:latin typeface="Montserrat ExtraBold" panose="00000900000000000000" pitchFamily="2" charset="0"/>
            </a:endParaRPr>
          </a:p>
          <a:p>
            <a:pPr>
              <a:lnSpc>
                <a:spcPct val="150000"/>
              </a:lnSpc>
            </a:pPr>
            <a:endParaRPr lang="nl-NL" sz="1600" b="1" dirty="0">
              <a:solidFill>
                <a:schemeClr val="tx1"/>
              </a:solidFill>
              <a:latin typeface="Montserrat ExtraBold" panose="000009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nl-NL" sz="1600" b="1" dirty="0" err="1">
                <a:solidFill>
                  <a:schemeClr val="tx1"/>
                </a:solidFill>
                <a:latin typeface="Montserrat ExtraBold" panose="00000900000000000000" pitchFamily="2" charset="0"/>
              </a:rPr>
              <a:t>Energiebespaarlening</a:t>
            </a:r>
            <a:r>
              <a:rPr lang="nl-NL" sz="19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nl-NL" sz="1600" dirty="0">
                <a:solidFill>
                  <a:schemeClr val="tx1"/>
                </a:solidFill>
              </a:rPr>
              <a:t> via het Nationaal Warmtefonds</a:t>
            </a:r>
          </a:p>
          <a:p>
            <a:pPr>
              <a:lnSpc>
                <a:spcPct val="150000"/>
              </a:lnSpc>
            </a:pPr>
            <a:endParaRPr lang="nl-NL" sz="19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nl-NL" sz="1600" b="1" dirty="0">
              <a:solidFill>
                <a:schemeClr val="tx1"/>
              </a:solidFill>
              <a:latin typeface="Montserrat ExtraBold" panose="000009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chemeClr val="tx1"/>
                </a:solidFill>
                <a:latin typeface="Montserrat ExtraBold" panose="00000900000000000000" pitchFamily="2" charset="0"/>
              </a:rPr>
              <a:t>Verhoging hypotheek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nl-NL" sz="1600" dirty="0">
                <a:solidFill>
                  <a:schemeClr val="tx1"/>
                </a:solidFill>
              </a:rPr>
              <a:t> via je eigen bank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6B0F4B1-7A64-4B1A-BF6C-B45605479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1493" y="870004"/>
            <a:ext cx="5315605" cy="85226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nl-NL" dirty="0">
                <a:solidFill>
                  <a:schemeClr val="tx1"/>
                </a:solidFill>
              </a:rPr>
              <a:t>Leningen voor het resterend bedrag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F626F7-B504-4DFC-8994-18FB2F1B8AC2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07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1527" y="1016493"/>
            <a:ext cx="4842749" cy="489969"/>
          </a:xfrm>
        </p:spPr>
        <p:txBody>
          <a:bodyPr>
            <a:normAutofit/>
          </a:bodyPr>
          <a:lstStyle/>
          <a:p>
            <a:r>
              <a:rPr lang="nl-NL" dirty="0"/>
              <a:t>Hoe verloopt de isolatieactie?</a:t>
            </a:r>
          </a:p>
          <a:p>
            <a:endParaRPr lang="nl-NL" sz="3400" dirty="0"/>
          </a:p>
          <a:p>
            <a:endParaRPr lang="nl-NL" dirty="0"/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F7E2EE06-8437-45D5-9219-69043E92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528" y="1687505"/>
            <a:ext cx="4776184" cy="3656852"/>
          </a:xfrm>
        </p:spPr>
        <p:txBody>
          <a:bodyPr>
            <a:normAutofit fontScale="92500"/>
          </a:bodyPr>
          <a:lstStyle/>
          <a:p>
            <a:r>
              <a:rPr lang="nl-NL" sz="2400" b="1" dirty="0"/>
              <a:t>Stap 1:</a:t>
            </a:r>
          </a:p>
          <a:p>
            <a:endParaRPr lang="nl-NL" sz="1800" dirty="0"/>
          </a:p>
          <a:p>
            <a:r>
              <a:rPr lang="nl-NL" sz="1800" b="1" dirty="0"/>
              <a:t>Inschrijving </a:t>
            </a:r>
            <a:r>
              <a:rPr lang="nl-NL" sz="2000" b="1" dirty="0">
                <a:latin typeface="Montserrat ExtraBold" panose="00000900000000000000" pitchFamily="2" charset="0"/>
              </a:rPr>
              <a:t>tot 1 december 2024</a:t>
            </a:r>
            <a:endParaRPr lang="nl-NL" sz="1800" b="1" dirty="0">
              <a:latin typeface="Montserrat ExtraBold" panose="00000900000000000000" pitchFamily="2" charset="0"/>
            </a:endParaRPr>
          </a:p>
          <a:p>
            <a:endParaRPr lang="nl-NL" sz="1600" dirty="0"/>
          </a:p>
          <a:p>
            <a:endParaRPr lang="nl-NL" sz="1600" dirty="0"/>
          </a:p>
          <a:p>
            <a:pPr>
              <a:lnSpc>
                <a:spcPts val="3000"/>
              </a:lnSpc>
            </a:pPr>
            <a:endParaRPr lang="nl-NL" sz="1600" dirty="0"/>
          </a:p>
          <a:p>
            <a:pPr>
              <a:lnSpc>
                <a:spcPts val="3000"/>
              </a:lnSpc>
            </a:pPr>
            <a:r>
              <a:rPr lang="nl-NL" sz="1600" dirty="0"/>
              <a:t>Hoe kun je je inschrijven?</a:t>
            </a:r>
          </a:p>
          <a:p>
            <a:pPr marL="171450" indent="-171450">
              <a:lnSpc>
                <a:spcPts val="3000"/>
              </a:lnSpc>
              <a:buFont typeface="Symbol" panose="05050102010706020507" pitchFamily="18" charset="2"/>
              <a:buChar char="®"/>
            </a:pPr>
            <a:r>
              <a:rPr lang="nl-NL" sz="1600" dirty="0"/>
              <a:t> Via website:   </a:t>
            </a:r>
            <a:br>
              <a:rPr lang="nl-NL" sz="1600" dirty="0"/>
            </a:br>
            <a:r>
              <a:rPr lang="nl-NL" sz="1600" dirty="0"/>
              <a:t>  woonduurzaamadviseur.nl/actiepannenhoef</a:t>
            </a:r>
          </a:p>
          <a:p>
            <a:pPr marL="171450" indent="-171450">
              <a:lnSpc>
                <a:spcPts val="3000"/>
              </a:lnSpc>
              <a:buFont typeface="Symbol" panose="05050102010706020507" pitchFamily="18" charset="2"/>
              <a:buChar char="®"/>
            </a:pPr>
            <a:r>
              <a:rPr lang="nl-NL" sz="1600" dirty="0"/>
              <a:t> Of direct na afloop van deze bijeenkomst bij   </a:t>
            </a:r>
            <a:br>
              <a:rPr lang="nl-NL" sz="1600" dirty="0"/>
            </a:br>
            <a:r>
              <a:rPr lang="nl-NL" sz="1600" dirty="0"/>
              <a:t> Woon Duurzaam Adviseur</a:t>
            </a:r>
            <a:br>
              <a:rPr lang="nl-NL" sz="1600" dirty="0"/>
            </a:br>
            <a:endParaRPr lang="nl-NL" sz="1600" dirty="0"/>
          </a:p>
          <a:p>
            <a:endParaRPr lang="nl-NL" dirty="0"/>
          </a:p>
        </p:txBody>
      </p:sp>
      <p:pic>
        <p:nvPicPr>
          <p:cNvPr id="13" name="Afbeelding 12" descr="Afbeelding met patroon, plein, pixel, kruiswoordpuzzel&#10;&#10;Automatisch gegenereerde beschrijving">
            <a:extLst>
              <a:ext uri="{FF2B5EF4-FFF2-40B4-BE49-F238E27FC236}">
                <a16:creationId xmlns:a16="http://schemas.microsoft.com/office/drawing/2014/main" id="{E90E85D6-B9E2-83D4-5562-61B47B5F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13" y="2436534"/>
            <a:ext cx="2785674" cy="2785674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1045B2E-5C61-BE20-0D02-7751A2C06778}"/>
              </a:ext>
            </a:extLst>
          </p:cNvPr>
          <p:cNvSpPr txBox="1"/>
          <p:nvPr/>
        </p:nvSpPr>
        <p:spPr>
          <a:xfrm>
            <a:off x="681037" y="1465523"/>
            <a:ext cx="446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5"/>
                </a:solidFill>
                <a:latin typeface="Montserrat ExtraBold" panose="00000900000000000000" pitchFamily="2" charset="0"/>
              </a:rPr>
              <a:t>Inschrijven</a:t>
            </a:r>
          </a:p>
        </p:txBody>
      </p:sp>
      <p:pic>
        <p:nvPicPr>
          <p:cNvPr id="16" name="Graphic 15" descr="Pijl: rechtsom draaien met effen opvulling">
            <a:extLst>
              <a:ext uri="{FF2B5EF4-FFF2-40B4-BE49-F238E27FC236}">
                <a16:creationId xmlns:a16="http://schemas.microsoft.com/office/drawing/2014/main" id="{ACCDEEDD-549B-6C63-A247-5628E438A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14054">
            <a:off x="3744516" y="867072"/>
            <a:ext cx="1874845" cy="18748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9C6C9C5-85AF-4623-9E0A-B2A18D71F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77" y="5222208"/>
            <a:ext cx="2321378" cy="8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878765-597E-4BA3-A272-6E8D31740617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1527" y="1016493"/>
            <a:ext cx="4842749" cy="489969"/>
          </a:xfrm>
        </p:spPr>
        <p:txBody>
          <a:bodyPr>
            <a:normAutofit/>
          </a:bodyPr>
          <a:lstStyle/>
          <a:p>
            <a:r>
              <a:rPr lang="nl-NL" dirty="0"/>
              <a:t>Hoe verloopt de isolatieactie?</a:t>
            </a:r>
          </a:p>
          <a:p>
            <a:endParaRPr lang="nl-NL" sz="3400" dirty="0"/>
          </a:p>
          <a:p>
            <a:endParaRPr lang="nl-NL" dirty="0"/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F7E2EE06-8437-45D5-9219-69043E92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527" y="1687506"/>
            <a:ext cx="4918221" cy="3426036"/>
          </a:xfrm>
        </p:spPr>
        <p:txBody>
          <a:bodyPr>
            <a:normAutofit fontScale="92500"/>
          </a:bodyPr>
          <a:lstStyle/>
          <a:p>
            <a:r>
              <a:rPr lang="nl-NL" sz="2600" b="1" dirty="0"/>
              <a:t>Stap 2:  </a:t>
            </a:r>
          </a:p>
          <a:p>
            <a:endParaRPr lang="nl-NL" sz="1800" b="1" dirty="0"/>
          </a:p>
          <a:p>
            <a:r>
              <a:rPr lang="nl-NL" sz="1800" b="1" dirty="0"/>
              <a:t>Woningopname november - december 2024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>
                <a:latin typeface="Montserrat ExtraBold" panose="00000900000000000000" pitchFamily="2" charset="0"/>
              </a:rPr>
              <a:t>Woon Duurzaam Adviseur </a:t>
            </a:r>
            <a:r>
              <a:rPr lang="nl-NL" sz="1600" dirty="0"/>
              <a:t>komt aan huis: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/>
              <a:t>Welke maatregel(en) past het best bij je woning, ook financieel?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/>
              <a:t>Voor welke subsidie(s) kom je in aanmerking?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/>
              <a:t>Hoe kun je het resterende bedrag financieren?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/>
              <a:t>Keuze voor maatregel(en)</a:t>
            </a:r>
            <a:br>
              <a:rPr lang="nl-NL" sz="1600" dirty="0"/>
            </a:br>
            <a:endParaRPr lang="nl-NL" sz="1600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CA43E6-B786-4F1E-BE2D-ABCB5CA28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88" y="721923"/>
            <a:ext cx="5069685" cy="54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6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inhoud 12" descr="Afbeelding met kleding, persoon, muur, overdekt&#10;&#10;Automatisch gegenereerde beschrijving">
            <a:extLst>
              <a:ext uri="{FF2B5EF4-FFF2-40B4-BE49-F238E27FC236}">
                <a16:creationId xmlns:a16="http://schemas.microsoft.com/office/drawing/2014/main" id="{0C317C67-536D-1206-321A-A05C8A1A3618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33"/>
            <a:ext cx="6096000" cy="6858000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1527" y="1016493"/>
            <a:ext cx="4842749" cy="489969"/>
          </a:xfrm>
        </p:spPr>
        <p:txBody>
          <a:bodyPr>
            <a:normAutofit/>
          </a:bodyPr>
          <a:lstStyle/>
          <a:p>
            <a:r>
              <a:rPr lang="nl-NL" dirty="0"/>
              <a:t>Hoe verloopt de isolatieactie?</a:t>
            </a:r>
          </a:p>
          <a:p>
            <a:endParaRPr lang="nl-NL" sz="3400" dirty="0"/>
          </a:p>
          <a:p>
            <a:endParaRPr lang="nl-NL" dirty="0"/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F7E2EE06-8437-45D5-9219-69043E92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2649" y="1687506"/>
            <a:ext cx="4851627" cy="3426036"/>
          </a:xfrm>
        </p:spPr>
        <p:txBody>
          <a:bodyPr>
            <a:normAutofit/>
          </a:bodyPr>
          <a:lstStyle/>
          <a:p>
            <a:r>
              <a:rPr lang="nl-NL" sz="2400" b="1" dirty="0"/>
              <a:t>Stap 3:  </a:t>
            </a:r>
          </a:p>
          <a:p>
            <a:endParaRPr lang="nl-NL" sz="1600" b="1" dirty="0"/>
          </a:p>
          <a:p>
            <a:r>
              <a:rPr lang="nl-NL" sz="1800" b="1" dirty="0" err="1"/>
              <a:t>Inmeting</a:t>
            </a:r>
            <a:r>
              <a:rPr lang="nl-NL" sz="1800" b="1" dirty="0"/>
              <a:t> vanaf  december 2024</a:t>
            </a:r>
          </a:p>
          <a:p>
            <a:endParaRPr lang="nl-NL" sz="1600" dirty="0"/>
          </a:p>
          <a:p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Alle inschrijvingen bundelen we per aannemer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De aannemer komt bij je thuis om de situatie te beoordelen en alles precies op te meten.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05854E-E7A2-E1E6-8BED-BF324CDBE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78" b="12699"/>
          <a:stretch/>
        </p:blipFill>
        <p:spPr>
          <a:xfrm>
            <a:off x="6894164" y="4324944"/>
            <a:ext cx="1872917" cy="895161"/>
          </a:xfrm>
          <a:prstGeom prst="rect">
            <a:avLst/>
          </a:prstGeom>
        </p:spPr>
      </p:pic>
      <p:pic>
        <p:nvPicPr>
          <p:cNvPr id="5" name="Afbeelding 20">
            <a:extLst>
              <a:ext uri="{FF2B5EF4-FFF2-40B4-BE49-F238E27FC236}">
                <a16:creationId xmlns:a16="http://schemas.microsoft.com/office/drawing/2014/main" id="{66CBA004-44B2-93F7-5560-8384A5705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66" y="5609448"/>
            <a:ext cx="1888993" cy="6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Afbeelding met geel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A53ADA1C-8CF1-00C2-269B-F4D09CCB8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730" y="4378695"/>
            <a:ext cx="1886213" cy="5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inhoud 17" descr="Afbeelding met overdekt, persoon, muur, vaas&#10;&#10;Automatisch gegenereerde beschrijving">
            <a:extLst>
              <a:ext uri="{FF2B5EF4-FFF2-40B4-BE49-F238E27FC236}">
                <a16:creationId xmlns:a16="http://schemas.microsoft.com/office/drawing/2014/main" id="{A4565EA2-CC1C-3B10-CE39-08E7457D4BEA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833"/>
            <a:ext cx="6096001" cy="6850167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1527" y="1016493"/>
            <a:ext cx="4842749" cy="489969"/>
          </a:xfrm>
        </p:spPr>
        <p:txBody>
          <a:bodyPr>
            <a:normAutofit/>
          </a:bodyPr>
          <a:lstStyle/>
          <a:p>
            <a:r>
              <a:rPr lang="nl-NL" dirty="0"/>
              <a:t>Hoe verloopt de isolatieactie?</a:t>
            </a:r>
          </a:p>
          <a:p>
            <a:endParaRPr lang="nl-NL" sz="3400" dirty="0"/>
          </a:p>
          <a:p>
            <a:endParaRPr lang="nl-NL" dirty="0"/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F7E2EE06-8437-45D5-9219-69043E92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2649" y="1687505"/>
            <a:ext cx="4851627" cy="4154001"/>
          </a:xfrm>
        </p:spPr>
        <p:txBody>
          <a:bodyPr>
            <a:normAutofit/>
          </a:bodyPr>
          <a:lstStyle/>
          <a:p>
            <a:r>
              <a:rPr lang="nl-NL" sz="1800" b="1" dirty="0"/>
              <a:t>Stap 4:  </a:t>
            </a:r>
          </a:p>
          <a:p>
            <a:endParaRPr lang="nl-NL" sz="1800" b="1" dirty="0"/>
          </a:p>
          <a:p>
            <a:r>
              <a:rPr lang="nl-NL" sz="1800" b="1" dirty="0"/>
              <a:t>Persoonlijke offerte vanaf december 2024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Je ontvangt een persoonlijke offerte via Woon Duurzaam Adviseur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Dit is een totaal offerte voor alle werkzaamheden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Je krijgt hulp bij de aanvraag en verrekening van subsidies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Als je akkoord geeft op de offerte, wordt de uitvoering in gang gezet</a:t>
            </a:r>
          </a:p>
        </p:txBody>
      </p:sp>
    </p:spTree>
    <p:extLst>
      <p:ext uri="{BB962C8B-B14F-4D97-AF65-F5344CB8AC3E}">
        <p14:creationId xmlns:p14="http://schemas.microsoft.com/office/powerpoint/2010/main" val="148177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persoon, gebouw, handschrift&#10;&#10;Automatisch gegenereerde beschrijving">
            <a:extLst>
              <a:ext uri="{FF2B5EF4-FFF2-40B4-BE49-F238E27FC236}">
                <a16:creationId xmlns:a16="http://schemas.microsoft.com/office/drawing/2014/main" id="{DECA4D8B-041E-8FE9-73EE-148338F28557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33"/>
            <a:ext cx="6096000" cy="6842334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1527" y="1016493"/>
            <a:ext cx="4842749" cy="489969"/>
          </a:xfrm>
        </p:spPr>
        <p:txBody>
          <a:bodyPr>
            <a:normAutofit/>
          </a:bodyPr>
          <a:lstStyle/>
          <a:p>
            <a:r>
              <a:rPr lang="nl-NL" dirty="0"/>
              <a:t>Hoe verloopt de isolatieactie?</a:t>
            </a:r>
          </a:p>
          <a:p>
            <a:endParaRPr lang="nl-NL" sz="3400" dirty="0"/>
          </a:p>
          <a:p>
            <a:endParaRPr lang="nl-NL" dirty="0"/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F7E2EE06-8437-45D5-9219-69043E92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2649" y="1687505"/>
            <a:ext cx="5202305" cy="4997380"/>
          </a:xfrm>
        </p:spPr>
        <p:txBody>
          <a:bodyPr>
            <a:noAutofit/>
          </a:bodyPr>
          <a:lstStyle/>
          <a:p>
            <a:r>
              <a:rPr lang="nl-NL" sz="2400" b="1" dirty="0"/>
              <a:t>Stap 5:  </a:t>
            </a:r>
          </a:p>
          <a:p>
            <a:endParaRPr lang="nl-NL" sz="1800" b="1" dirty="0"/>
          </a:p>
          <a:p>
            <a:r>
              <a:rPr lang="nl-NL" sz="1800" b="1" dirty="0"/>
              <a:t>Uitvoering vanaf januari 2025 </a:t>
            </a:r>
          </a:p>
          <a:p>
            <a:endParaRPr lang="nl-NL" sz="1600" dirty="0"/>
          </a:p>
          <a:p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De aannemer plant enkele momenten in voor de voorbereiding en de uitvoering van de werkzaamheden. 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Afhankelijk van de isolatiemaatregel moet rekening worden gehouden met de natuurkalender (natuurvriendelijk isoleren).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Over het algemeen worden de isolatiemaatregelen binnen één dag voltooid.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Hulp bij iedere stap: Woon Duurzaam Adviseur:</a:t>
            </a:r>
          </a:p>
          <a:p>
            <a:pPr marL="742950" lvl="1" indent="-285750" algn="l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bg2"/>
                </a:solidFill>
                <a:latin typeface="Montserrat SemiBold" panose="020F0502020204030204" pitchFamily="2" charset="0"/>
              </a:rPr>
              <a:t>contact@woonduurzaamadviseur.nl </a:t>
            </a:r>
          </a:p>
          <a:p>
            <a:pPr marL="742950" lvl="1" indent="-285750" algn="l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bg2"/>
                </a:solidFill>
                <a:latin typeface="Montserrat SemiBold" panose="020F0502020204030204" pitchFamily="2" charset="0"/>
              </a:rPr>
              <a:t>0850 410 410</a:t>
            </a:r>
          </a:p>
        </p:txBody>
      </p:sp>
    </p:spTree>
    <p:extLst>
      <p:ext uri="{BB962C8B-B14F-4D97-AF65-F5344CB8AC3E}">
        <p14:creationId xmlns:p14="http://schemas.microsoft.com/office/powerpoint/2010/main" val="171213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7F53332-AAB8-4F18-87B9-B16AA91E709E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4EE638-F0FA-4AD2-880B-B88BD12F8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5985E35-4FC9-44E8-AD67-97E2BA1B9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1494" y="1611297"/>
            <a:ext cx="5062887" cy="3883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700" dirty="0">
                <a:solidFill>
                  <a:schemeClr val="tx1"/>
                </a:solidFill>
              </a:rPr>
              <a:t>Lagere energiekosten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sz="17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700" dirty="0">
                <a:solidFill>
                  <a:schemeClr val="tx1"/>
                </a:solidFill>
              </a:rPr>
              <a:t>Meer wooncomfort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sz="17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700" dirty="0">
                <a:solidFill>
                  <a:schemeClr val="tx1"/>
                </a:solidFill>
              </a:rPr>
              <a:t>Gratis advies vooraf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sz="17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700" dirty="0">
                <a:solidFill>
                  <a:schemeClr val="tx1"/>
                </a:solidFill>
              </a:rPr>
              <a:t>Goede prijs en kwaliteit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sz="17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700" dirty="0">
                <a:solidFill>
                  <a:schemeClr val="tx1"/>
                </a:solidFill>
              </a:rPr>
              <a:t>Subsidieaanvraag uit handen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sz="17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700" dirty="0">
                <a:solidFill>
                  <a:schemeClr val="tx1"/>
                </a:solidFill>
              </a:rPr>
              <a:t>Vast aanspreekpunt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6B0F4B1-7A64-4B1A-BF6C-B45605479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1494" y="791024"/>
            <a:ext cx="5062886" cy="820273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nl-NL" dirty="0">
                <a:solidFill>
                  <a:schemeClr val="tx1"/>
                </a:solidFill>
              </a:rPr>
              <a:t>Waarom meedoen met isolatieactie Pannenhoef?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1A8A3A-7E57-4DC8-BA32-9035339F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" y="1547449"/>
            <a:ext cx="5840683" cy="34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8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878765-597E-4BA3-A272-6E8D31740617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0523" y="1981412"/>
            <a:ext cx="4574960" cy="104587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nl-NL" sz="5100" dirty="0"/>
              <a:t>Waarom deze isolatieactie</a:t>
            </a:r>
          </a:p>
          <a:p>
            <a:pPr algn="ctr"/>
            <a:endParaRPr lang="nl-NL" sz="3400" dirty="0"/>
          </a:p>
          <a:p>
            <a:pPr algn="ctr"/>
            <a:r>
              <a:rPr lang="nl-NL" sz="5100" dirty="0"/>
              <a:t>in de wijk Pannenhoef?  </a:t>
            </a:r>
          </a:p>
          <a:p>
            <a:endParaRPr lang="nl-NL" sz="5100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52CCCA-C22B-4DB1-A8A8-693CF8B2F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0" t="6517" r="2821" b="16412"/>
          <a:stretch/>
        </p:blipFill>
        <p:spPr>
          <a:xfrm>
            <a:off x="-17756" y="-7834"/>
            <a:ext cx="6109900" cy="68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878765-597E-4BA3-A272-6E8D31740617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1527" y="1016493"/>
            <a:ext cx="4842749" cy="489969"/>
          </a:xfrm>
        </p:spPr>
        <p:txBody>
          <a:bodyPr>
            <a:normAutofit/>
          </a:bodyPr>
          <a:lstStyle/>
          <a:p>
            <a:r>
              <a:rPr lang="nl-NL" dirty="0"/>
              <a:t>Programma </a:t>
            </a:r>
          </a:p>
          <a:p>
            <a:endParaRPr lang="nl-NL" sz="3400" dirty="0"/>
          </a:p>
          <a:p>
            <a:endParaRPr lang="nl-NL" dirty="0"/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F7E2EE06-8437-45D5-9219-69043E92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528" y="1687505"/>
            <a:ext cx="5175672" cy="4526863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nl-NL" sz="1600" dirty="0"/>
              <a:t>19:30 uur  Opening door de gemeente </a:t>
            </a:r>
          </a:p>
          <a:p>
            <a:pPr>
              <a:lnSpc>
                <a:spcPts val="2000"/>
              </a:lnSpc>
            </a:pPr>
            <a:endParaRPr lang="nl-NL" sz="1600" dirty="0"/>
          </a:p>
          <a:p>
            <a:pPr>
              <a:lnSpc>
                <a:spcPts val="2000"/>
              </a:lnSpc>
            </a:pPr>
            <a:r>
              <a:rPr lang="nl-NL" sz="1600" dirty="0"/>
              <a:t>19.35 uur  Doel van de avond</a:t>
            </a:r>
          </a:p>
          <a:p>
            <a:pPr>
              <a:lnSpc>
                <a:spcPts val="2000"/>
              </a:lnSpc>
            </a:pPr>
            <a:endParaRPr lang="nl-NL" sz="1600" dirty="0"/>
          </a:p>
          <a:p>
            <a:pPr>
              <a:lnSpc>
                <a:spcPts val="2000"/>
              </a:lnSpc>
            </a:pPr>
            <a:r>
              <a:rPr lang="nl-NL" sz="1600" dirty="0"/>
              <a:t>19:40 uur  Wat doet ECLoZ? </a:t>
            </a:r>
            <a:br>
              <a:rPr lang="nl-NL" sz="1600" dirty="0"/>
            </a:br>
            <a:r>
              <a:rPr lang="nl-NL" sz="1600" dirty="0"/>
              <a:t>	  Aansluitend een interview met een 	  wijkbewoonster</a:t>
            </a:r>
          </a:p>
          <a:p>
            <a:pPr>
              <a:lnSpc>
                <a:spcPts val="2000"/>
              </a:lnSpc>
            </a:pPr>
            <a:endParaRPr lang="nl-NL" sz="1600" dirty="0"/>
          </a:p>
          <a:p>
            <a:pPr>
              <a:lnSpc>
                <a:spcPts val="2000"/>
              </a:lnSpc>
            </a:pPr>
            <a:r>
              <a:rPr lang="nl-NL" sz="1600" dirty="0"/>
              <a:t>20:00 uur  Uitleg isolatieactie Pannenhoef</a:t>
            </a:r>
          </a:p>
          <a:p>
            <a:pPr>
              <a:lnSpc>
                <a:spcPts val="2000"/>
              </a:lnSpc>
            </a:pPr>
            <a:r>
              <a:rPr lang="nl-NL" sz="1600" dirty="0"/>
              <a:t> </a:t>
            </a:r>
          </a:p>
          <a:p>
            <a:pPr>
              <a:lnSpc>
                <a:spcPts val="2000"/>
              </a:lnSpc>
            </a:pPr>
            <a:r>
              <a:rPr lang="nl-NL" sz="1600" dirty="0"/>
              <a:t>20:45 uur   Vragenrondje</a:t>
            </a:r>
          </a:p>
          <a:p>
            <a:pPr>
              <a:lnSpc>
                <a:spcPts val="2000"/>
              </a:lnSpc>
            </a:pPr>
            <a:endParaRPr lang="nl-NL" sz="1600" dirty="0"/>
          </a:p>
          <a:p>
            <a:pPr>
              <a:lnSpc>
                <a:spcPts val="2000"/>
              </a:lnSpc>
            </a:pPr>
            <a:r>
              <a:rPr lang="nl-NL" sz="1600" dirty="0"/>
              <a:t>20:55 uur   Afsluiting </a:t>
            </a:r>
          </a:p>
          <a:p>
            <a:pPr>
              <a:lnSpc>
                <a:spcPts val="2000"/>
              </a:lnSpc>
            </a:pPr>
            <a:endParaRPr lang="nl-NL" sz="1600" dirty="0"/>
          </a:p>
          <a:p>
            <a:pPr>
              <a:lnSpc>
                <a:spcPts val="2000"/>
              </a:lnSpc>
            </a:pPr>
            <a:r>
              <a:rPr lang="nl-NL" sz="1600" dirty="0"/>
              <a:t>21:00 uur  Uitwisselen &amp; kennismaken </a:t>
            </a:r>
          </a:p>
          <a:p>
            <a:pPr>
              <a:lnSpc>
                <a:spcPts val="2000"/>
              </a:lnSpc>
            </a:pPr>
            <a:r>
              <a:rPr lang="nl-NL" sz="1600" dirty="0"/>
              <a:t>                   met hapje &amp; drankje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60FFFB4-60CC-4DD8-B277-9A36E3D46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7"/>
          <a:stretch/>
        </p:blipFill>
        <p:spPr>
          <a:xfrm>
            <a:off x="-17756" y="-7834"/>
            <a:ext cx="6109900" cy="68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9954" y="2122636"/>
            <a:ext cx="4848294" cy="158568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Energiecoach Jos de Nijs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in gesprek met bewoonster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Marianne van de Wetering 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EE9146-8C39-4FD4-928D-7B590DB99D05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9B10532A-66DD-6358-F90B-9A0DD0CDC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17" y="2405874"/>
            <a:ext cx="4049837" cy="10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3705C5-F850-48EB-91CB-A5E4B7590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6AE682-1B88-4ED3-94D7-B02FDF08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34" y="1260802"/>
            <a:ext cx="2841681" cy="21340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39DC5B-341B-4BD5-9E24-6BFCCD33E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43" y="1260802"/>
            <a:ext cx="2841141" cy="21340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4A6DF40-78D1-4A7E-89E8-98AE44FC4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311" y="1260802"/>
            <a:ext cx="2841141" cy="212735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BF6714-340F-4689-8978-08666B40EC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159"/>
          <a:stretch/>
        </p:blipFill>
        <p:spPr>
          <a:xfrm>
            <a:off x="1814034" y="4137434"/>
            <a:ext cx="1967996" cy="197800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435E59-6CD2-41AA-A7B3-73FE8A531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747" y="4137434"/>
            <a:ext cx="1500913" cy="199636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42FA43B-3B64-40FA-9FE8-A851052DE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377" y="4137434"/>
            <a:ext cx="1500913" cy="19978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4301E32-FAC2-4EE7-B8BC-7FBAB5B3C4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75" b="28121"/>
          <a:stretch/>
        </p:blipFill>
        <p:spPr>
          <a:xfrm>
            <a:off x="7197006" y="4137434"/>
            <a:ext cx="3475446" cy="1978002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E162F40B-9E47-4B75-A36A-34DE31D9CDC2}"/>
              </a:ext>
            </a:extLst>
          </p:cNvPr>
          <p:cNvSpPr txBox="1"/>
          <p:nvPr/>
        </p:nvSpPr>
        <p:spPr>
          <a:xfrm>
            <a:off x="3872255" y="529741"/>
            <a:ext cx="509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Montserrat" panose="00000500000000000000" pitchFamily="2" charset="0"/>
              </a:rPr>
              <a:t>Dakisolatie binnenzijde zolder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18F5B24-B003-46FD-B88E-2B24524EDDA4}"/>
              </a:ext>
            </a:extLst>
          </p:cNvPr>
          <p:cNvSpPr txBox="1"/>
          <p:nvPr/>
        </p:nvSpPr>
        <p:spPr>
          <a:xfrm>
            <a:off x="3983953" y="3664268"/>
            <a:ext cx="498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Montserrat" panose="00000500000000000000" pitchFamily="2" charset="0"/>
              </a:rPr>
              <a:t>Isoleren plat dak woonkamer</a:t>
            </a:r>
          </a:p>
        </p:txBody>
      </p:sp>
    </p:spTree>
    <p:extLst>
      <p:ext uri="{BB962C8B-B14F-4D97-AF65-F5344CB8AC3E}">
        <p14:creationId xmlns:p14="http://schemas.microsoft.com/office/powerpoint/2010/main" val="76541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49909A2-1C1C-B569-1DA5-EA1734BDA3C9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33"/>
            <a:ext cx="6096000" cy="6842334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85"/>
            <a:ext cx="12192000" cy="685016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6415" y="1140781"/>
            <a:ext cx="4574960" cy="91884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nl-NL" dirty="0"/>
              <a:t>Doel van de isolatieactie </a:t>
            </a:r>
          </a:p>
          <a:p>
            <a:pPr>
              <a:lnSpc>
                <a:spcPts val="3000"/>
              </a:lnSpc>
            </a:pPr>
            <a:r>
              <a:rPr lang="nl-NL" dirty="0"/>
              <a:t>in Pannenhoef  </a:t>
            </a:r>
          </a:p>
          <a:p>
            <a:endParaRPr lang="nl-NL" sz="3400" dirty="0"/>
          </a:p>
          <a:p>
            <a:endParaRPr lang="nl-NL" dirty="0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DA1DD809-1E67-4B90-962E-A5514AA8552C}"/>
              </a:ext>
            </a:extLst>
          </p:cNvPr>
          <p:cNvSpPr txBox="1">
            <a:spLocks/>
          </p:cNvSpPr>
          <p:nvPr/>
        </p:nvSpPr>
        <p:spPr>
          <a:xfrm>
            <a:off x="6646415" y="2302489"/>
            <a:ext cx="4995170" cy="34147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0" dirty="0"/>
              <a:t>Betaalbaar isolatieaanbod voor iedere woningeigenaar in Pannenhoef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0" dirty="0"/>
              <a:t>Gericht op grote isolatiemaatregelen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0" dirty="0"/>
              <a:t>Woningeigenaren technisch en financieel ontzorgen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0" dirty="0"/>
              <a:t>Persoonlijke aanpak met vast aanspreekpunt én onafhankelijk advies vooraf</a:t>
            </a:r>
          </a:p>
        </p:txBody>
      </p:sp>
    </p:spTree>
    <p:extLst>
      <p:ext uri="{BB962C8B-B14F-4D97-AF65-F5344CB8AC3E}">
        <p14:creationId xmlns:p14="http://schemas.microsoft.com/office/powerpoint/2010/main" val="6828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878765-597E-4BA3-A272-6E8D31740617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016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8098" y="702409"/>
            <a:ext cx="4915268" cy="487199"/>
          </a:xfrm>
        </p:spPr>
        <p:txBody>
          <a:bodyPr>
            <a:normAutofit/>
          </a:bodyPr>
          <a:lstStyle/>
          <a:p>
            <a:r>
              <a:rPr lang="nl-NL" dirty="0"/>
              <a:t>Aanloop naar de isolatieactie</a:t>
            </a:r>
          </a:p>
          <a:p>
            <a:endParaRPr lang="nl-NL" dirty="0"/>
          </a:p>
          <a:p>
            <a:endParaRPr lang="nl-NL" dirty="0"/>
          </a:p>
          <a:p>
            <a:endParaRPr lang="nl-NL" sz="3400" dirty="0"/>
          </a:p>
          <a:p>
            <a:endParaRPr lang="nl-NL" dirty="0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45A2E6DF-5F3B-4C24-835A-D526207AEC3B}"/>
              </a:ext>
            </a:extLst>
          </p:cNvPr>
          <p:cNvSpPr txBox="1">
            <a:spLocks/>
          </p:cNvSpPr>
          <p:nvPr/>
        </p:nvSpPr>
        <p:spPr>
          <a:xfrm>
            <a:off x="6488098" y="1313895"/>
            <a:ext cx="5311803" cy="53443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0" dirty="0"/>
              <a:t>Woonadviezen door Woon Duurzaam Adviseur: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latin typeface="Montserrat" panose="00000500000000000000" pitchFamily="2" charset="0"/>
              </a:rPr>
              <a:t>Bij ca. 40 koopwoningen in Pannenhoef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latin typeface="Montserrat" panose="00000500000000000000" pitchFamily="2" charset="0"/>
              </a:rPr>
              <a:t>Vooral uit bouwperiode 1965-1975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latin typeface="Montserrat" panose="00000500000000000000" pitchFamily="2" charset="0"/>
              </a:rPr>
              <a:t>Meest woningen matig geïsoleerd, energielabel C en D</a:t>
            </a:r>
          </a:p>
          <a:p>
            <a:endParaRPr lang="nl-NL" sz="1600" b="0" dirty="0">
              <a:latin typeface="Montserrat" panose="00000500000000000000" pitchFamily="2" charset="0"/>
            </a:endParaRPr>
          </a:p>
          <a:p>
            <a:r>
              <a:rPr lang="nl-NL" sz="1600" b="0" dirty="0">
                <a:latin typeface="Montserrat" panose="00000500000000000000" pitchFamily="2" charset="0"/>
              </a:rPr>
              <a:t>Geadviseerde maatregelen:</a:t>
            </a:r>
          </a:p>
          <a:p>
            <a:endParaRPr lang="nl-NL" sz="1600" b="0" dirty="0">
              <a:latin typeface="Montserrat" panose="00000500000000000000" pitchFamily="2" charset="0"/>
            </a:endParaRPr>
          </a:p>
          <a:p>
            <a:r>
              <a:rPr lang="nl-NL" sz="1600" dirty="0">
                <a:latin typeface="Montserrat" panose="00000500000000000000" pitchFamily="2" charset="0"/>
              </a:rPr>
              <a:t>Stap 1 </a:t>
            </a:r>
            <a:r>
              <a:rPr lang="nl-NL" sz="1600" b="0" dirty="0">
                <a:latin typeface="Montserrat" panose="00000500000000000000" pitchFamily="2" charset="0"/>
              </a:rPr>
              <a:t> Kleine maatregelen: radiatorfolie, </a:t>
            </a:r>
          </a:p>
          <a:p>
            <a:r>
              <a:rPr lang="nl-NL" sz="1600" b="0" dirty="0">
                <a:latin typeface="Montserrat" panose="00000500000000000000" pitchFamily="2" charset="0"/>
              </a:rPr>
              <a:t>              kieren dichten, etc.</a:t>
            </a:r>
          </a:p>
          <a:p>
            <a:endParaRPr lang="nl-NL" sz="1600" b="0" dirty="0">
              <a:latin typeface="Montserrat" panose="00000500000000000000" pitchFamily="2" charset="0"/>
            </a:endParaRPr>
          </a:p>
          <a:p>
            <a:r>
              <a:rPr lang="nl-NL" sz="1600" dirty="0">
                <a:latin typeface="Montserrat" panose="00000500000000000000" pitchFamily="2" charset="0"/>
              </a:rPr>
              <a:t>Stap 2  </a:t>
            </a:r>
            <a:r>
              <a:rPr lang="nl-NL" sz="1600" b="0" dirty="0">
                <a:latin typeface="Montserrat" panose="00000500000000000000" pitchFamily="2" charset="0"/>
              </a:rPr>
              <a:t>Grote maatregelen: dakisolatie,  </a:t>
            </a:r>
          </a:p>
          <a:p>
            <a:r>
              <a:rPr lang="nl-NL" sz="1600" b="0" dirty="0">
                <a:latin typeface="Montserrat" panose="00000500000000000000" pitchFamily="2" charset="0"/>
              </a:rPr>
              <a:t>               gevelisolatie, vloerisolatie, glasvervanging</a:t>
            </a:r>
          </a:p>
          <a:p>
            <a:endParaRPr lang="nl-NL" sz="1600" b="0" dirty="0">
              <a:latin typeface="Montserrat" panose="00000500000000000000" pitchFamily="2" charset="0"/>
            </a:endParaRPr>
          </a:p>
          <a:p>
            <a:r>
              <a:rPr lang="nl-NL" sz="1600" dirty="0">
                <a:latin typeface="Montserrat" panose="00000500000000000000" pitchFamily="2" charset="0"/>
              </a:rPr>
              <a:t>Stap 3</a:t>
            </a:r>
            <a:r>
              <a:rPr lang="nl-NL" sz="1600" dirty="0">
                <a:latin typeface="Montserrat" panose="00000500000000000000" pitchFamily="2" charset="0"/>
                <a:sym typeface="Symbol" panose="05050102010706020507" pitchFamily="18" charset="2"/>
              </a:rPr>
              <a:t> </a:t>
            </a:r>
            <a:r>
              <a:rPr lang="nl-NL" sz="1600" b="0" dirty="0">
                <a:latin typeface="Montserrat" panose="00000500000000000000" pitchFamily="2" charset="0"/>
              </a:rPr>
              <a:t> Zonnepanelen, (hybride) warmtepomp</a:t>
            </a:r>
            <a:endParaRPr lang="nl-NL" sz="1600" dirty="0"/>
          </a:p>
        </p:txBody>
      </p:sp>
      <p:pic>
        <p:nvPicPr>
          <p:cNvPr id="9" name="Picture 2" descr="Woningen isoleren - Soorten isolatie voor je huis">
            <a:extLst>
              <a:ext uri="{FF2B5EF4-FFF2-40B4-BE49-F238E27FC236}">
                <a16:creationId xmlns:a16="http://schemas.microsoft.com/office/drawing/2014/main" id="{9DD32FF3-3E87-419A-A868-6003C608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2" y="1349413"/>
            <a:ext cx="4773646" cy="41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A2F0-8AB9-4561-89A6-6FA6ED6B48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0" y="7833"/>
            <a:ext cx="12192000" cy="685016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6" name="Afbeelding 15" descr="Afbeelding met gebouw, huis, overdekt&#10;&#10;Automatisch gegenereerde beschrijving" hidden="1">
            <a:extLst>
              <a:ext uri="{FF2B5EF4-FFF2-40B4-BE49-F238E27FC236}">
                <a16:creationId xmlns:a16="http://schemas.microsoft.com/office/drawing/2014/main" id="{A8F58270-F42F-8A9F-71C2-6039AB6B8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4293" t="-114" r="26356" b="114"/>
          <a:stretch/>
        </p:blipFill>
        <p:spPr>
          <a:xfrm>
            <a:off x="0" y="7833"/>
            <a:ext cx="6091563" cy="6842342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58C8A8-4D4B-4D4F-9F1B-C3F84C0902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488098" y="1049258"/>
            <a:ext cx="4915268" cy="744032"/>
          </a:xfrm>
        </p:spPr>
        <p:txBody>
          <a:bodyPr>
            <a:normAutofit/>
          </a:bodyPr>
          <a:lstStyle/>
          <a:p>
            <a:r>
              <a:rPr lang="nl-NL" dirty="0"/>
              <a:t>Voorbereiding isolatieactie</a:t>
            </a:r>
          </a:p>
          <a:p>
            <a:endParaRPr lang="nl-NL" dirty="0"/>
          </a:p>
          <a:p>
            <a:endParaRPr lang="nl-NL" dirty="0"/>
          </a:p>
          <a:p>
            <a:endParaRPr lang="nl-NL" sz="3400" dirty="0"/>
          </a:p>
          <a:p>
            <a:endParaRPr lang="nl-NL" dirty="0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45A2E6DF-5F3B-4C24-835A-D526207AEC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88098" y="1610031"/>
            <a:ext cx="5311803" cy="4453418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0" dirty="0"/>
              <a:t>Vaststellen gemeente en Woon Duurzaam Adviseur: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0" dirty="0"/>
              <a:t>Welke maatregelen vallen onder de actie?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0" dirty="0"/>
              <a:t>Hoe kunnen we woningeigenaren zo goed mogelijk ontzorgen? </a:t>
            </a:r>
          </a:p>
          <a:p>
            <a:endParaRPr lang="nl-NL" sz="1600" b="0" dirty="0"/>
          </a:p>
          <a:p>
            <a:r>
              <a:rPr lang="nl-NL" sz="1600" b="0" dirty="0"/>
              <a:t>Selectie van aannemers: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0" dirty="0"/>
              <a:t>Voor de gekozen maatregelen: dak-, gevel- en vloerisolatie en glasvervanging (met en zonder kozijnen)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0" dirty="0"/>
              <a:t>Op basis van kwaliteit, betrouwbaarheid, beschikbaarheid en prijs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b="0" dirty="0"/>
          </a:p>
          <a:p>
            <a:r>
              <a:rPr lang="nl-NL" sz="1600" b="0" dirty="0"/>
              <a:t>Financieel aanbod en gratis subsidieaanvraag uitgewerkt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7470F2-A4CE-485D-A19A-DEF16D029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081" y="2283808"/>
            <a:ext cx="1888992" cy="66404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F59880C-83E5-41CC-B3B2-993ECC36FA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78" b="12699"/>
          <a:stretch/>
        </p:blipFill>
        <p:spPr>
          <a:xfrm>
            <a:off x="1725156" y="4295350"/>
            <a:ext cx="1872917" cy="895161"/>
          </a:xfrm>
          <a:prstGeom prst="rect">
            <a:avLst/>
          </a:prstGeom>
        </p:spPr>
      </p:pic>
      <p:pic>
        <p:nvPicPr>
          <p:cNvPr id="13" name="Afbeelding 20">
            <a:extLst>
              <a:ext uri="{FF2B5EF4-FFF2-40B4-BE49-F238E27FC236}">
                <a16:creationId xmlns:a16="http://schemas.microsoft.com/office/drawing/2014/main" id="{A6AD2029-7B6D-400E-BF42-0CCAF1A8C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81" y="3405614"/>
            <a:ext cx="1888993" cy="6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071961CC-3917-9AFE-4DF5-F5F638106A1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6"/>
          <a:stretch>
            <a:fillRect/>
          </a:stretch>
        </p:blipFill>
        <p:spPr>
          <a:xfrm>
            <a:off x="1528512" y="828643"/>
            <a:ext cx="2250129" cy="1351267"/>
          </a:xfrm>
        </p:spPr>
      </p:pic>
      <p:pic>
        <p:nvPicPr>
          <p:cNvPr id="18" name="Afbeelding 17" descr="Afbeelding met geel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58A550C2-C73C-90EC-AE7A-828AE0D0E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155" y="5457813"/>
            <a:ext cx="1886213" cy="5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2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3705C5-F850-48EB-91CB-A5E4B7590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162F40B-9E47-4B75-A36A-34DE31D9CDC2}"/>
              </a:ext>
            </a:extLst>
          </p:cNvPr>
          <p:cNvSpPr txBox="1"/>
          <p:nvPr/>
        </p:nvSpPr>
        <p:spPr>
          <a:xfrm>
            <a:off x="3401738" y="574131"/>
            <a:ext cx="5094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Montserrat" panose="00000500000000000000" pitchFamily="2" charset="0"/>
              </a:rPr>
              <a:t>Enkele rekenvoorbeelden</a:t>
            </a:r>
          </a:p>
          <a:p>
            <a:pPr algn="ctr"/>
            <a:r>
              <a:rPr lang="nl-NL" sz="1200" dirty="0">
                <a:latin typeface="Montserrat" panose="00000500000000000000" pitchFamily="2" charset="0"/>
              </a:rPr>
              <a:t>Voor een gemiddelde rijwoning in Pannenhoef, </a:t>
            </a:r>
          </a:p>
          <a:p>
            <a:pPr algn="ctr"/>
            <a:r>
              <a:rPr lang="nl-NL" sz="1200" dirty="0">
                <a:latin typeface="Montserrat" panose="00000500000000000000" pitchFamily="2" charset="0"/>
              </a:rPr>
              <a:t>gebouwd in 1970 met een (verwacht) energielabel D, E, F of G.</a:t>
            </a:r>
          </a:p>
          <a:p>
            <a:endParaRPr lang="nl-NL" sz="12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4E51C35-56EF-4890-B820-911F4ED4CDA3}"/>
              </a:ext>
            </a:extLst>
          </p:cNvPr>
          <p:cNvGraphicFramePr>
            <a:graphicFrameLocks noGrp="1"/>
          </p:cNvGraphicFramePr>
          <p:nvPr>
            <p:ph sz="half" idx="12"/>
            <p:extLst>
              <p:ext uri="{D42A27DB-BD31-4B8C-83A1-F6EECF244321}">
                <p14:modId xmlns:p14="http://schemas.microsoft.com/office/powerpoint/2010/main" val="3345491016"/>
              </p:ext>
            </p:extLst>
          </p:nvPr>
        </p:nvGraphicFramePr>
        <p:xfrm>
          <a:off x="816741" y="2349695"/>
          <a:ext cx="5030172" cy="308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724">
                  <a:extLst>
                    <a:ext uri="{9D8B030D-6E8A-4147-A177-3AD203B41FA5}">
                      <a16:colId xmlns:a16="http://schemas.microsoft.com/office/drawing/2014/main" val="2995919219"/>
                    </a:ext>
                  </a:extLst>
                </a:gridCol>
                <a:gridCol w="1676724">
                  <a:extLst>
                    <a:ext uri="{9D8B030D-6E8A-4147-A177-3AD203B41FA5}">
                      <a16:colId xmlns:a16="http://schemas.microsoft.com/office/drawing/2014/main" val="964644573"/>
                    </a:ext>
                  </a:extLst>
                </a:gridCol>
                <a:gridCol w="1676724">
                  <a:extLst>
                    <a:ext uri="{9D8B030D-6E8A-4147-A177-3AD203B41FA5}">
                      <a16:colId xmlns:a16="http://schemas.microsoft.com/office/drawing/2014/main" val="198316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Alleen spouwmuurisolatie </a:t>
                      </a:r>
                      <a:endParaRPr lang="nl-NL" sz="1400" dirty="0">
                        <a:solidFill>
                          <a:schemeClr val="tx1"/>
                        </a:solidFill>
                        <a:latin typeface="Montsera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Spouwmuur- en dakisolatie</a:t>
                      </a:r>
                      <a:endParaRPr lang="nl-NL" sz="1400" dirty="0">
                        <a:solidFill>
                          <a:schemeClr val="tx1"/>
                        </a:solidFill>
                        <a:latin typeface="Montsera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154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/>
                        <a:t>Indicatie normale kostprijs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1.600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€ 5.100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5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Indicatie subsidie ISDE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€</a:t>
                      </a:r>
                      <a:r>
                        <a:rPr lang="nl-NL" sz="1200" dirty="0"/>
                        <a:t> 1.970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3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Basisbedrag NIP-subsidie</a:t>
                      </a:r>
                      <a:r>
                        <a:rPr lang="nl-NL" sz="1200" b="1" dirty="0"/>
                        <a:t> 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3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/>
                        <a:t>Prijs na aftrek subsidie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€ 450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€ 2.130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1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Indicatie jaarlijkse energiebesparing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3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Indicatie terugverdientijd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2 jaar 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3 jaar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938428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0E2E33B0-7A36-45FC-BF91-18002367676C}"/>
              </a:ext>
            </a:extLst>
          </p:cNvPr>
          <p:cNvSpPr txBox="1"/>
          <p:nvPr/>
        </p:nvSpPr>
        <p:spPr>
          <a:xfrm>
            <a:off x="719083" y="1863559"/>
            <a:ext cx="49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Montserat"/>
              </a:rPr>
              <a:t>Rekenvoorbeeld 1: rijwoning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CA429EA-67D9-41FD-B5CC-4709327E5C99}"/>
              </a:ext>
            </a:extLst>
          </p:cNvPr>
          <p:cNvSpPr txBox="1"/>
          <p:nvPr/>
        </p:nvSpPr>
        <p:spPr>
          <a:xfrm>
            <a:off x="6096000" y="1863559"/>
            <a:ext cx="49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Montserat"/>
              </a:rPr>
              <a:t>Rekenvoorbeeld 1: hoekwoning</a:t>
            </a:r>
          </a:p>
        </p:txBody>
      </p:sp>
      <p:graphicFrame>
        <p:nvGraphicFramePr>
          <p:cNvPr id="23" name="Tabel 4">
            <a:extLst>
              <a:ext uri="{FF2B5EF4-FFF2-40B4-BE49-F238E27FC236}">
                <a16:creationId xmlns:a16="http://schemas.microsoft.com/office/drawing/2014/main" id="{2A4FB80D-DF9F-46C6-95BD-8B508F0D7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392165"/>
              </p:ext>
            </p:extLst>
          </p:nvPr>
        </p:nvGraphicFramePr>
        <p:xfrm>
          <a:off x="6151967" y="2349695"/>
          <a:ext cx="5030172" cy="308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724">
                  <a:extLst>
                    <a:ext uri="{9D8B030D-6E8A-4147-A177-3AD203B41FA5}">
                      <a16:colId xmlns:a16="http://schemas.microsoft.com/office/drawing/2014/main" val="2995919219"/>
                    </a:ext>
                  </a:extLst>
                </a:gridCol>
                <a:gridCol w="1676724">
                  <a:extLst>
                    <a:ext uri="{9D8B030D-6E8A-4147-A177-3AD203B41FA5}">
                      <a16:colId xmlns:a16="http://schemas.microsoft.com/office/drawing/2014/main" val="964644573"/>
                    </a:ext>
                  </a:extLst>
                </a:gridCol>
                <a:gridCol w="1676724">
                  <a:extLst>
                    <a:ext uri="{9D8B030D-6E8A-4147-A177-3AD203B41FA5}">
                      <a16:colId xmlns:a16="http://schemas.microsoft.com/office/drawing/2014/main" val="198316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Alleen spouwmuurisolatie </a:t>
                      </a:r>
                      <a:endParaRPr lang="nl-NL" sz="1400" dirty="0">
                        <a:solidFill>
                          <a:schemeClr val="tx1"/>
                        </a:solidFill>
                        <a:latin typeface="Montsera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Spouwmuur- en dakisolatie</a:t>
                      </a:r>
                      <a:endParaRPr lang="nl-NL" sz="1400" dirty="0">
                        <a:solidFill>
                          <a:schemeClr val="tx1"/>
                        </a:solidFill>
                        <a:latin typeface="Montsera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154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/>
                        <a:t>Indicatie normale kostprijs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€ 2.900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€ 6.300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5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Indicatie subsidie ISDE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€ 2.380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3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Basisbedrag NIP-subsidie</a:t>
                      </a:r>
                      <a:r>
                        <a:rPr lang="nl-NL" sz="1200" b="1" dirty="0"/>
                        <a:t> 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3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/>
                        <a:t>Prijs na aftrek subsidie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€ 1.550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€ 2.920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1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Indicatie jaarlijkse energiebesparing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Montserat"/>
                        </a:rPr>
                        <a:t>€ 1.000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3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Indicatie terugverdientijd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3 jaar 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Montserat"/>
                        </a:rPr>
                        <a:t>3 jaar</a:t>
                      </a:r>
                      <a:endParaRPr lang="nl-NL" sz="1200" dirty="0">
                        <a:latin typeface="Montsera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938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605393"/>
      </p:ext>
    </p:extLst>
  </p:cSld>
  <p:clrMapOvr>
    <a:masterClrMapping/>
  </p:clrMapOvr>
</p:sld>
</file>

<file path=ppt/theme/theme1.xml><?xml version="1.0" encoding="utf-8"?>
<a:theme xmlns:a="http://schemas.openxmlformats.org/drawingml/2006/main" name="Gemeente Loon op Zand">
  <a:themeElements>
    <a:clrScheme name="Gemeente Loon op Zand 1">
      <a:dk1>
        <a:srgbClr val="2B2A23"/>
      </a:dk1>
      <a:lt1>
        <a:srgbClr val="FFFFFF"/>
      </a:lt1>
      <a:dk2>
        <a:srgbClr val="21231A"/>
      </a:dk2>
      <a:lt2>
        <a:srgbClr val="FFFFFF"/>
      </a:lt2>
      <a:accent1>
        <a:srgbClr val="DAD1C6"/>
      </a:accent1>
      <a:accent2>
        <a:srgbClr val="D51047"/>
      </a:accent2>
      <a:accent3>
        <a:srgbClr val="E8C100"/>
      </a:accent3>
      <a:accent4>
        <a:srgbClr val="DAD1C6"/>
      </a:accent4>
      <a:accent5>
        <a:srgbClr val="D51047"/>
      </a:accent5>
      <a:accent6>
        <a:srgbClr val="E8C100"/>
      </a:accent6>
      <a:hlink>
        <a:srgbClr val="DAD1C6"/>
      </a:hlink>
      <a:folHlink>
        <a:srgbClr val="D510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755</Words>
  <Application>Microsoft Office PowerPoint</Application>
  <PresentationFormat>Breedbeeld</PresentationFormat>
  <Paragraphs>215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8" baseType="lpstr">
      <vt:lpstr>Arial</vt:lpstr>
      <vt:lpstr>Calibri</vt:lpstr>
      <vt:lpstr>Montserat</vt:lpstr>
      <vt:lpstr>Montserrat</vt:lpstr>
      <vt:lpstr>Montserrat ExtraBold</vt:lpstr>
      <vt:lpstr>Montserrat Light</vt:lpstr>
      <vt:lpstr>Montserrat Medium</vt:lpstr>
      <vt:lpstr>Montserrat SemiBold</vt:lpstr>
      <vt:lpstr>Symbol</vt:lpstr>
      <vt:lpstr>Wingdings</vt:lpstr>
      <vt:lpstr>Gemeente Loon op Zand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Klomp</dc:creator>
  <cp:lastModifiedBy>Eline Simons</cp:lastModifiedBy>
  <cp:revision>68</cp:revision>
  <dcterms:created xsi:type="dcterms:W3CDTF">2024-01-17T14:49:11Z</dcterms:created>
  <dcterms:modified xsi:type="dcterms:W3CDTF">2024-10-23T08:37:58Z</dcterms:modified>
</cp:coreProperties>
</file>